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11"/>
  </p:notesMasterIdLst>
  <p:handoutMasterIdLst>
    <p:handoutMasterId r:id="rId12"/>
  </p:handoutMasterIdLst>
  <p:sldIdLst>
    <p:sldId id="266" r:id="rId2"/>
    <p:sldId id="287" r:id="rId3"/>
    <p:sldId id="302" r:id="rId4"/>
    <p:sldId id="303" r:id="rId5"/>
    <p:sldId id="304" r:id="rId6"/>
    <p:sldId id="305" r:id="rId7"/>
    <p:sldId id="300" r:id="rId8"/>
    <p:sldId id="301" r:id="rId9"/>
    <p:sldId id="306" r:id="rId10"/>
  </p:sldIdLst>
  <p:sldSz cx="9144000" cy="5143500" type="screen16x9"/>
  <p:notesSz cx="6858000" cy="9144000"/>
  <p:defaultTextStyle>
    <a:defPPr>
      <a:defRPr lang="zh-TW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FF00"/>
    <a:srgbClr val="65EC40"/>
    <a:srgbClr val="10A051"/>
    <a:srgbClr val="F53B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378" autoAdjust="0"/>
    <p:restoredTop sz="96144" autoAdjust="0"/>
  </p:normalViewPr>
  <p:slideViewPr>
    <p:cSldViewPr snapToGrid="0">
      <p:cViewPr varScale="1">
        <p:scale>
          <a:sx n="87" d="100"/>
          <a:sy n="87" d="100"/>
        </p:scale>
        <p:origin x="924" y="5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246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2022/8/4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2022/8/4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7294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6146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2594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0595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0412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2259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018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0" y="454446"/>
            <a:ext cx="9144000" cy="16525"/>
          </a:xfrm>
          <a:prstGeom prst="line">
            <a:avLst/>
          </a:prstGeom>
          <a:ln>
            <a:solidFill>
              <a:srgbClr val="F53B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5107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818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3561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107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0750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4653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8265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49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7538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677" y="1644268"/>
            <a:ext cx="8890613" cy="31893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0" y="454446"/>
            <a:ext cx="9144000" cy="16525"/>
          </a:xfrm>
          <a:prstGeom prst="line">
            <a:avLst/>
          </a:prstGeom>
          <a:ln>
            <a:solidFill>
              <a:srgbClr val="F53B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9042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emf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0.wmf"/><Relationship Id="rId4" Type="http://schemas.openxmlformats.org/officeDocument/2006/relationships/oleObject" Target="../embeddings/oleObject4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76016"/>
            <a:ext cx="9143999" cy="14773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>
                <a:latin typeface="Calibri" pitchFamily="34" charset="0"/>
              </a:rPr>
              <a:t>Summary Report for BFX–UA300 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>
                <a:latin typeface="Calibri" pitchFamily="34" charset="0"/>
              </a:rPr>
              <a:t>Quality Issue on </a:t>
            </a:r>
            <a:r>
              <a:rPr lang="en-US" altLang="zh-TW" sz="3600" b="1" dirty="0" smtClean="0">
                <a:latin typeface="Calibri" pitchFamily="34" charset="0"/>
              </a:rPr>
              <a:t>2022.05 Product</a:t>
            </a:r>
            <a:endParaRPr lang="en-US" altLang="zh-TW" sz="3600" b="1" dirty="0"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410816" y="3584562"/>
            <a:ext cx="284828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altLang="en-US" sz="1800" dirty="0">
                <a:latin typeface="Calibri" pitchFamily="34" charset="0"/>
                <a:cs typeface="Calibri" pitchFamily="34" charset="0"/>
              </a:rPr>
              <a:t>Prepared by: Rachel </a:t>
            </a:r>
            <a:r>
              <a:rPr lang="en-US" altLang="en-US" sz="1800" dirty="0" err="1">
                <a:latin typeface="Calibri" pitchFamily="34" charset="0"/>
                <a:cs typeface="Calibri" pitchFamily="34" charset="0"/>
              </a:rPr>
              <a:t>Ruan</a:t>
            </a:r>
            <a:endParaRPr lang="en-US" altLang="en-US" sz="1800" dirty="0"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altLang="zh-CN" sz="1800" dirty="0">
                <a:latin typeface="Calibri" pitchFamily="34" charset="0"/>
                <a:cs typeface="Calibri" pitchFamily="34" charset="0"/>
              </a:rPr>
              <a:t>Reviewed by: Toney </a:t>
            </a:r>
            <a:r>
              <a:rPr lang="en-US" altLang="zh-CN" sz="1800" dirty="0" err="1">
                <a:latin typeface="Calibri" pitchFamily="34" charset="0"/>
                <a:cs typeface="Calibri" pitchFamily="34" charset="0"/>
              </a:rPr>
              <a:t>Tu</a:t>
            </a:r>
            <a:endParaRPr lang="en-US" altLang="zh-CN" sz="1800" dirty="0"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altLang="en-US" sz="1800" dirty="0">
                <a:latin typeface="Calibri" pitchFamily="34" charset="0"/>
                <a:cs typeface="Calibri" pitchFamily="34" charset="0"/>
              </a:rPr>
              <a:t>Approved by: CB Lin</a:t>
            </a:r>
          </a:p>
          <a:p>
            <a:pPr eaLnBrk="0" hangingPunct="0"/>
            <a:r>
              <a:rPr lang="en-US" altLang="zh-TW" sz="1800" dirty="0">
                <a:latin typeface="Calibri" pitchFamily="34" charset="0"/>
                <a:cs typeface="Calibri" pitchFamily="34" charset="0"/>
              </a:rPr>
              <a:t>Date: </a:t>
            </a:r>
            <a:r>
              <a:rPr lang="en-US" altLang="zh-TW" sz="1800" dirty="0" smtClean="0">
                <a:latin typeface="Calibri" pitchFamily="34" charset="0"/>
                <a:cs typeface="Calibri" pitchFamily="34" charset="0"/>
              </a:rPr>
              <a:t>2022-Aug-04</a:t>
            </a:r>
            <a:endParaRPr lang="en-US" altLang="zh-CN" sz="18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4460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210208" y="163890"/>
            <a:ext cx="8035294" cy="4293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buFont typeface="Wingdings" pitchFamily="2" charset="2"/>
              <a:buChar char="Ø"/>
            </a:pPr>
            <a:r>
              <a:rPr lang="en-US" altLang="zh-CN" sz="1800" b="1" dirty="0">
                <a:latin typeface="Calibri" pitchFamily="34" charset="0"/>
                <a:ea typeface="標楷體" pitchFamily="65" charset="-120"/>
              </a:rPr>
              <a:t>Issue </a:t>
            </a:r>
            <a:r>
              <a:rPr lang="en-US" altLang="zh-TW" sz="1800" b="1" dirty="0" smtClean="0">
                <a:latin typeface="Calibri" pitchFamily="34" charset="0"/>
                <a:ea typeface="標楷體" pitchFamily="65" charset="-120"/>
              </a:rPr>
              <a:t>Description</a:t>
            </a:r>
          </a:p>
          <a:p>
            <a:pPr eaLnBrk="0" hangingPunct="0"/>
            <a:r>
              <a:rPr lang="en-US" altLang="zh-CN" sz="1800" b="1" dirty="0" smtClean="0">
                <a:latin typeface="Calibri" pitchFamily="34" charset="0"/>
              </a:rPr>
              <a:t>30</a:t>
            </a:r>
            <a:r>
              <a:rPr kumimoji="0" lang="en-US" altLang="zh-CN" sz="1800" b="1" dirty="0" smtClean="0">
                <a:latin typeface="Calibri" pitchFamily="34" charset="0"/>
              </a:rPr>
              <a:t>-June-2022, ALT customer complain </a:t>
            </a:r>
            <a:r>
              <a:rPr lang="en-US" altLang="zh-TW" sz="1800" b="1" dirty="0" smtClean="0">
                <a:latin typeface="Calibri" pitchFamily="34" charset="0"/>
              </a:rPr>
              <a:t>[BFX-UA300] 2022.May Mass production issue.</a:t>
            </a:r>
          </a:p>
          <a:p>
            <a:r>
              <a:rPr lang="en-US" dirty="0" smtClean="0"/>
              <a:t>Overall inspection result =&gt; Fail ( Waived</a:t>
            </a:r>
            <a:r>
              <a:rPr lang="en-US" dirty="0"/>
              <a:t>, due to product launch </a:t>
            </a:r>
            <a:r>
              <a:rPr lang="en-US" dirty="0" smtClean="0"/>
              <a:t>schedule )</a:t>
            </a:r>
            <a:endParaRPr lang="en-US" sz="1800" b="1" dirty="0">
              <a:latin typeface="Calibri" pitchFamily="34" charset="0"/>
            </a:endParaRPr>
          </a:p>
          <a:p>
            <a:endParaRPr lang="en-US" altLang="zh-TW" sz="1200" b="1" dirty="0" smtClean="0">
              <a:latin typeface="Calibri" pitchFamily="34" charset="0"/>
            </a:endParaRPr>
          </a:p>
          <a:p>
            <a:pPr eaLnBrk="0" hangingPunct="0"/>
            <a:r>
              <a:rPr lang="en-US" altLang="zh-TW" sz="1800" b="1" u="sng" dirty="0">
                <a:latin typeface="Calibri" pitchFamily="34" charset="0"/>
              </a:rPr>
              <a:t>Defect </a:t>
            </a:r>
            <a:r>
              <a:rPr lang="en-US" altLang="zh-TW" sz="1800" b="1" u="sng" dirty="0" smtClean="0">
                <a:latin typeface="Calibri" pitchFamily="34" charset="0"/>
              </a:rPr>
              <a:t>Total:</a:t>
            </a:r>
          </a:p>
          <a:p>
            <a:endParaRPr lang="en-US" dirty="0"/>
          </a:p>
          <a:p>
            <a:r>
              <a:rPr lang="en-US" dirty="0" smtClean="0"/>
              <a:t>•</a:t>
            </a:r>
            <a:r>
              <a:rPr lang="en-US" dirty="0"/>
              <a:t>Critical</a:t>
            </a:r>
          </a:p>
          <a:p>
            <a:r>
              <a:rPr lang="en-US" dirty="0"/>
              <a:t>Status LED not </a:t>
            </a:r>
            <a:r>
              <a:rPr lang="en-US" dirty="0" smtClean="0"/>
              <a:t>work * 1 pcs/200</a:t>
            </a:r>
            <a:endParaRPr lang="en-US" dirty="0"/>
          </a:p>
          <a:p>
            <a:r>
              <a:rPr lang="en-US" dirty="0"/>
              <a:t>Ethernet </a:t>
            </a:r>
            <a:r>
              <a:rPr lang="en-US" dirty="0" smtClean="0"/>
              <a:t>unstable * 1 pcs/200</a:t>
            </a:r>
            <a:endParaRPr lang="en-US" dirty="0"/>
          </a:p>
          <a:p>
            <a:r>
              <a:rPr lang="en-US" dirty="0"/>
              <a:t>No sound </a:t>
            </a:r>
            <a:r>
              <a:rPr lang="en-US" dirty="0" smtClean="0"/>
              <a:t>output * 1 pcs/200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•</a:t>
            </a:r>
            <a:r>
              <a:rPr lang="en-US" dirty="0"/>
              <a:t>Major</a:t>
            </a:r>
          </a:p>
          <a:p>
            <a:r>
              <a:rPr lang="en-US" dirty="0"/>
              <a:t>No screen after booting animation</a:t>
            </a:r>
            <a:r>
              <a:rPr lang="en-US" dirty="0" smtClean="0"/>
              <a:t>. * 1 pcs/200</a:t>
            </a:r>
            <a:endParaRPr lang="en-US" dirty="0"/>
          </a:p>
          <a:p>
            <a:r>
              <a:rPr lang="en-US" dirty="0"/>
              <a:t>Cosmetic </a:t>
            </a:r>
            <a:r>
              <a:rPr lang="en-US" dirty="0" smtClean="0"/>
              <a:t>damage * 1 pcs/200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•</a:t>
            </a:r>
            <a:r>
              <a:rPr lang="en-US" dirty="0"/>
              <a:t>Minor</a:t>
            </a:r>
          </a:p>
          <a:p>
            <a:r>
              <a:rPr lang="en-US" dirty="0"/>
              <a:t>Screw </a:t>
            </a:r>
            <a:r>
              <a:rPr lang="en-US" dirty="0" smtClean="0"/>
              <a:t>assembly * 1 pcs/200</a:t>
            </a:r>
            <a:endParaRPr lang="en-US" dirty="0"/>
          </a:p>
          <a:p>
            <a:r>
              <a:rPr lang="en-US" dirty="0"/>
              <a:t>Tact feeling is not </a:t>
            </a:r>
            <a:r>
              <a:rPr lang="en-US" dirty="0" smtClean="0"/>
              <a:t>good * 1 pcs/200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10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7923569"/>
              </p:ext>
            </p:extLst>
          </p:nvPr>
        </p:nvGraphicFramePr>
        <p:xfrm>
          <a:off x="78658" y="580318"/>
          <a:ext cx="8967018" cy="4135827"/>
        </p:xfrm>
        <a:graphic>
          <a:graphicData uri="http://schemas.openxmlformats.org/drawingml/2006/table">
            <a:tbl>
              <a:tblPr/>
              <a:tblGrid>
                <a:gridCol w="20417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17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1484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23007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127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4114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FA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1713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 Led</a:t>
                      </a:r>
                      <a:r>
                        <a:rPr lang="en-US" sz="12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not work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unit </a:t>
                      </a:r>
                      <a:r>
                        <a:rPr lang="en-US" sz="1200" b="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 1/200pcs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</a:t>
                      </a:r>
                      <a:r>
                        <a:rPr lang="en-US" sz="12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0.5%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2149695001202201006480</a:t>
                      </a:r>
                      <a:endParaRPr lang="en-US" sz="12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</a:t>
                      </a: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LED </a:t>
                      </a: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function tested at FT1 station (With factory software) and RC1 station ( With customer </a:t>
                      </a: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software) This </a:t>
                      </a: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issue can cover </a:t>
                      </a: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at FT1 &amp; RC station.</a:t>
                      </a:r>
                      <a:endParaRPr lang="en-US" sz="12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2. </a:t>
                      </a: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FA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Take X-ray and VI D22 location </a:t>
                      </a: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Normal.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Measure impedance of D22 location  Normal.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Measure voltage of D22 location  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Have abnormality on pin 1,2,3.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Swap </a:t>
                      </a:r>
                      <a:r>
                        <a:rPr lang="en-US" altLang="zh-CN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itchFamily="2" charset="2"/>
                        </a:rPr>
                        <a:t>verification between D22 NG sample and D22 OK sample.</a:t>
                      </a:r>
                      <a:endParaRPr lang="en-US" sz="12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This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issue follow 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LED D22 component.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P/N: 123.00701.005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V</a:t>
                      </a:r>
                      <a:r>
                        <a:rPr lang="en-US" altLang="zh-CN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endor: </a:t>
                      </a:r>
                      <a:r>
                        <a:rPr lang="en-US" altLang="zh-CN" sz="1200" dirty="0" err="1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Everlight</a:t>
                      </a:r>
                      <a:endParaRPr lang="en-US" altLang="zh-CN" sz="1200" dirty="0" smtClean="0">
                        <a:latin typeface="Arial" panose="020B0604020202020204" pitchFamily="34" charset="0"/>
                        <a:ea typeface="SimSun" pitchFamily="2" charset="-122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D/C: 210914</a:t>
                      </a:r>
                      <a:endParaRPr lang="en-US" sz="12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200" dirty="0" err="1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Everlight</a:t>
                      </a:r>
                      <a:r>
                        <a:rPr lang="en-US" altLang="zh-CN" sz="1200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CN" sz="1200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had received</a:t>
                      </a:r>
                      <a:r>
                        <a:rPr lang="en-US" altLang="zh-CN" sz="1200" baseline="0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 NG </a:t>
                      </a:r>
                      <a:r>
                        <a:rPr lang="en-US" altLang="zh-CN" sz="1200" baseline="0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sample on July-30.</a:t>
                      </a:r>
                      <a:endParaRPr lang="en-US" altLang="zh-CN" sz="1200" baseline="0" dirty="0" smtClean="0">
                        <a:latin typeface="Arial" panose="020B0604020202020204" pitchFamily="34" charset="0"/>
                        <a:ea typeface="SimSun" pitchFamily="2" charset="-122"/>
                        <a:cs typeface="Arial" panose="020B0604020202020204" pitchFamily="34" charset="0"/>
                      </a:endParaRPr>
                    </a:p>
                    <a:p>
                      <a:pPr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altLang="zh-CN" sz="1200" baseline="0" dirty="0" smtClean="0">
                        <a:latin typeface="Arial" panose="020B0604020202020204" pitchFamily="34" charset="0"/>
                        <a:ea typeface="SimSun" pitchFamily="2" charset="-122"/>
                        <a:cs typeface="Arial" panose="020B0604020202020204" pitchFamily="34" charset="0"/>
                      </a:endParaRPr>
                    </a:p>
                    <a:p>
                      <a:pPr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zh-CN" sz="1200" baseline="0" dirty="0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FII rejected the </a:t>
                      </a:r>
                      <a:r>
                        <a:rPr lang="en-US" altLang="zh-CN" sz="1200" dirty="0" err="1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Everlight</a:t>
                      </a:r>
                      <a:r>
                        <a:rPr lang="en-US" altLang="zh-CN" sz="1200" dirty="0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altLang="zh-CN" sz="1200" baseline="0" dirty="0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FA report on Aug-03, due to </a:t>
                      </a:r>
                      <a:r>
                        <a:rPr lang="en-US" altLang="zh-CN" sz="1200" dirty="0" err="1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Everlight</a:t>
                      </a:r>
                      <a:r>
                        <a:rPr lang="en-US" altLang="zh-CN" sz="1200" dirty="0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 didn’t find out the root</a:t>
                      </a:r>
                      <a:r>
                        <a:rPr lang="en-US" altLang="zh-CN" sz="1200" baseline="0" dirty="0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 cause, </a:t>
                      </a:r>
                      <a:r>
                        <a:rPr lang="en-US" altLang="zh-CN" sz="1200" baseline="0" dirty="0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waiting vendor update. Due </a:t>
                      </a:r>
                      <a:r>
                        <a:rPr lang="en-US" altLang="zh-CN" sz="1200" baseline="0" dirty="0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date: Aug-05</a:t>
                      </a:r>
                      <a:endParaRPr lang="en-US" altLang="zh-CN" sz="1200" dirty="0" smtClean="0">
                        <a:solidFill>
                          <a:srgbClr val="0000FF"/>
                        </a:solidFill>
                        <a:latin typeface="Arial" panose="020B0604020202020204" pitchFamily="34" charset="0"/>
                        <a:ea typeface="SimSun" pitchFamily="2" charset="-122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Ongoing</a:t>
                      </a:r>
                      <a:endParaRPr kumimoji="0" lang="en-US" altLang="zh-TW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8658" y="82389"/>
            <a:ext cx="5839680" cy="337263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1</a:t>
            </a: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</a:t>
            </a:r>
            <a:r>
              <a:rPr lang="en-US" altLang="zh-TW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LED not work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3627491"/>
              </p:ext>
            </p:extLst>
          </p:nvPr>
        </p:nvGraphicFramePr>
        <p:xfrm>
          <a:off x="544154" y="265481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" name="Acrobat Document" showAsIcon="1" r:id="rId4" imgW="914400" imgH="771480" progId="AcroExch.Document.DC">
                  <p:embed/>
                </p:oleObj>
              </mc:Choice>
              <mc:Fallback>
                <p:oleObj name="Acrobat Document" showAsIcon="1" r:id="rId4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44154" y="2654816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98563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3961228"/>
              </p:ext>
            </p:extLst>
          </p:nvPr>
        </p:nvGraphicFramePr>
        <p:xfrm>
          <a:off x="117987" y="550607"/>
          <a:ext cx="8947355" cy="4312338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42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58296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20549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211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1501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FA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40837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 Ethernet unstable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</a:t>
                      </a:r>
                      <a:r>
                        <a:rPr lang="en-US" sz="1200" b="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1/200pcs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rate:</a:t>
                      </a:r>
                      <a:r>
                        <a:rPr lang="en-US" sz="12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0.5%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</a:t>
                      </a:r>
                      <a:r>
                        <a:rPr lang="en-US" sz="12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2149695001202201006508 </a:t>
                      </a:r>
                      <a:endParaRPr lang="en-US" sz="12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kern="120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 FATP data </a:t>
                      </a: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Product test pass normally.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 PT station: test program will test Ethernet CRC and throughput </a:t>
                      </a: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This issue can cover at PT station.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Check VI and take X-ray Ethernet block  Normal.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Measure impedance and voltage of Ethernet block  Normal.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Use oscilloscope to measure crystal frequency  Normal.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Check ping  Normal.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Retest NG unit at OBA  Ethernet unstable,  Ethernet speed too low.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Re_solder</a:t>
                      </a: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U801 and retest OBA  Still NG.</a:t>
                      </a:r>
                    </a:p>
                    <a:p>
                      <a:pPr marL="173038" marR="0" lvl="0" indent="-173038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Replace a new U801 and retest PT &amp; OBA  Pass </a:t>
                      </a:r>
                      <a:endParaRPr lang="en-US" sz="12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This issue follow PER</a:t>
                      </a:r>
                      <a:r>
                        <a:rPr lang="en-US" sz="12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IC </a:t>
                      </a:r>
                      <a:r>
                        <a:rPr lang="en-US" sz="12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U801. </a:t>
                      </a: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P/N:002.02152.005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Vender</a:t>
                      </a: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: </a:t>
                      </a:r>
                      <a:r>
                        <a:rPr lang="en-US" sz="12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Realtek</a:t>
                      </a:r>
                      <a:endParaRPr lang="en-US" sz="12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Date </a:t>
                      </a: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code: </a:t>
                      </a: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2152</a:t>
                      </a:r>
                      <a:endParaRPr lang="en-US" sz="12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200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Sent</a:t>
                      </a:r>
                      <a:r>
                        <a:rPr lang="en-US" altLang="zh-CN" sz="1200" baseline="0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 the</a:t>
                      </a:r>
                      <a:r>
                        <a:rPr lang="en-US" altLang="zh-CN" sz="1200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 U801 NG material to 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vendor REALTEK for </a:t>
                      </a:r>
                      <a:r>
                        <a:rPr lang="en-US" altLang="zh-CN" sz="1200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further analysis on Jul-26. </a:t>
                      </a:r>
                      <a:r>
                        <a:rPr lang="en-US" altLang="zh-CN" sz="1200" dirty="0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And vendor received</a:t>
                      </a:r>
                      <a:r>
                        <a:rPr lang="en-US" altLang="zh-CN" sz="1200" baseline="0" dirty="0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 the NG samples on Jul-29. </a:t>
                      </a:r>
                      <a:r>
                        <a:rPr lang="en-US" altLang="zh-CN" sz="1200" baseline="0" dirty="0" err="1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Realtek</a:t>
                      </a:r>
                      <a:r>
                        <a:rPr lang="en-US" altLang="zh-CN" sz="1200" baseline="0" dirty="0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 will provide the 8D report on Aug-12. </a:t>
                      </a:r>
                      <a:r>
                        <a:rPr lang="en-US" altLang="zh-CN" sz="1200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(SQE: Ms. Naomi, Due date: Aug-12</a:t>
                      </a:r>
                      <a:endParaRPr lang="en-US" altLang="zh-CN" sz="1200" dirty="0" smtClean="0">
                        <a:latin typeface="Arial" panose="020B0604020202020204" pitchFamily="34" charset="0"/>
                        <a:ea typeface="SimSun" pitchFamily="2" charset="-122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Ongoing</a:t>
                      </a:r>
                      <a:endParaRPr kumimoji="0" lang="en-US" altLang="zh-TW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117986" y="-9832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2</a:t>
            </a: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Ethernet unstable</a:t>
            </a:r>
            <a:endParaRPr lang="en-US" sz="2000" b="1" dirty="0">
              <a:solidFill>
                <a:schemeClr val="tx1"/>
              </a:solidFill>
              <a:latin typeface="Arial" panose="020B0604020202020204" pitchFamily="34" charset="0"/>
              <a:ea typeface="標楷體" pitchFamily="65" charset="-120"/>
              <a:cs typeface="Arial" panose="020B0604020202020204" pitchFamily="34" charset="0"/>
            </a:endParaRPr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96681227"/>
              </p:ext>
            </p:extLst>
          </p:nvPr>
        </p:nvGraphicFramePr>
        <p:xfrm>
          <a:off x="555465" y="2843667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1" name="Acrobat Document" showAsIcon="1" r:id="rId4" imgW="914400" imgH="771480" progId="AcroExch.Document.11">
                  <p:embed/>
                </p:oleObj>
              </mc:Choice>
              <mc:Fallback>
                <p:oleObj name="Acrobat Document" showAsIcon="1" r:id="rId4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55465" y="2843667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95676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6758345"/>
              </p:ext>
            </p:extLst>
          </p:nvPr>
        </p:nvGraphicFramePr>
        <p:xfrm>
          <a:off x="72736" y="566070"/>
          <a:ext cx="8987990" cy="4443503"/>
        </p:xfrm>
        <a:graphic>
          <a:graphicData uri="http://schemas.openxmlformats.org/drawingml/2006/table">
            <a:tbl>
              <a:tblPr/>
              <a:tblGrid>
                <a:gridCol w="18937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64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8872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21729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599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5957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FA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5723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</a:t>
                      </a:r>
                      <a:r>
                        <a:rPr lang="en-US" sz="12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No sound output</a:t>
                      </a:r>
                      <a:endParaRPr lang="en-US" sz="12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</a:t>
                      </a:r>
                      <a:r>
                        <a:rPr lang="en-US" sz="1200" b="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: 1/200pcs </a:t>
                      </a:r>
                      <a:endParaRPr lang="en-US" sz="12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rate:</a:t>
                      </a:r>
                      <a:r>
                        <a:rPr lang="en-US" sz="12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0.5%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 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2149695001202201006507</a:t>
                      </a:r>
                      <a:endParaRPr lang="en-US" sz="12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kern="120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</a:t>
                      </a: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Sound </a:t>
                      </a: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function tested at FT2 station (With factory software) and RC1 station ( With customer software</a:t>
                      </a: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)  This issue can cover at FT2 &amp; RC1 station.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2. Visual </a:t>
                      </a: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Top &amp; Bot side of NG sample  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Repaired at 5R67,5R68, R108 locations and solder more jump at 2con1 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location.</a:t>
                      </a:r>
                      <a:endParaRPr lang="en-US" sz="12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3. Take </a:t>
                      </a: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X-ray U1, RAM, Flash  Normal.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4. </a:t>
                      </a: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Measure the impedance at the position of the resistors next to J813  Found out abnormal.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Retest FT2 &amp; OBA station  Pass 5/5 times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Power on and play music by external internet within 3 hours  Normal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Power on/off ( on 3minutes, off 30s) to check sound output  Normal.</a:t>
                      </a:r>
                      <a:endParaRPr lang="en-US" sz="12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Customer repaired 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5R67,5R68, R108 locations, but the</a:t>
                      </a: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function is OK.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FII judged it’s </a:t>
                      </a: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NTF </a:t>
                      </a: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issue.</a:t>
                      </a:r>
                      <a:endParaRPr lang="en-US" sz="12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FII </a:t>
                      </a: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will keep monitor this issue.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Monitor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0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3. No sound output</a:t>
            </a:r>
            <a:endParaRPr lang="en-US" sz="2000" b="1" dirty="0">
              <a:solidFill>
                <a:schemeClr val="tx1"/>
              </a:solidFill>
              <a:latin typeface="Arial" panose="020B0604020202020204" pitchFamily="34" charset="0"/>
              <a:ea typeface="標楷體" pitchFamily="65" charset="-120"/>
              <a:cs typeface="Arial" panose="020B0604020202020204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0059810"/>
              </p:ext>
            </p:extLst>
          </p:nvPr>
        </p:nvGraphicFramePr>
        <p:xfrm>
          <a:off x="526026" y="2873275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2" name="Acrobat Document" showAsIcon="1" r:id="rId4" imgW="914400" imgH="771480" progId="AcroExch.Document.DC">
                  <p:embed/>
                </p:oleObj>
              </mc:Choice>
              <mc:Fallback>
                <p:oleObj name="Acrobat Document" showAsIcon="1" r:id="rId4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26026" y="2873275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71864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91375994"/>
              </p:ext>
            </p:extLst>
          </p:nvPr>
        </p:nvGraphicFramePr>
        <p:xfrm>
          <a:off x="72736" y="587150"/>
          <a:ext cx="9071263" cy="4076515"/>
        </p:xfrm>
        <a:graphic>
          <a:graphicData uri="http://schemas.openxmlformats.org/drawingml/2006/table">
            <a:tbl>
              <a:tblPr/>
              <a:tblGrid>
                <a:gridCol w="17265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92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9742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19682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744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46793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FA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29722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</a:t>
                      </a:r>
                      <a:r>
                        <a:rPr lang="en-US" sz="12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No screen after booting animation</a:t>
                      </a:r>
                      <a:endParaRPr lang="en-US" sz="12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</a:t>
                      </a:r>
                      <a:r>
                        <a:rPr lang="en-US" sz="1200" b="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: 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1/200pcs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rate:</a:t>
                      </a:r>
                      <a:r>
                        <a:rPr lang="en-US" sz="12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0.5%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 </a:t>
                      </a:r>
                      <a:r>
                        <a:rPr lang="en-US" sz="12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2149695001202201007918</a:t>
                      </a:r>
                      <a:r>
                        <a:rPr lang="en-US" sz="120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kern="120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Check </a:t>
                      </a: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FATP data  </a:t>
                      </a: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normally.</a:t>
                      </a:r>
                      <a:endParaRPr lang="en-US" sz="12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At RC1, RC2 </a:t>
                      </a: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station: </a:t>
                      </a: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test program will check QR code and display remote capture when product finish </a:t>
                      </a: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booting.</a:t>
                      </a:r>
                      <a:endParaRPr lang="en-US" sz="12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This issue can cover at RC1, RC2 station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US" sz="12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This issue has happened before</a:t>
                      </a:r>
                      <a:r>
                        <a:rPr lang="en-US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and Customer FW: 19.532.16 has bug.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1" lang="en-US" altLang="zh-TW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</a:t>
                      </a:r>
                      <a:r>
                        <a:rPr kumimoji="1" lang="en-US" altLang="zh-TW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Confirmed with</a:t>
                      </a:r>
                      <a:r>
                        <a:rPr kumimoji="1" lang="en-US" altLang="zh-TW" sz="12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RD and customer this issue and they still not provide method to fix it.</a:t>
                      </a:r>
                      <a:endParaRPr lang="en-US" sz="12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171450" indent="-171450" algn="l">
                        <a:lnSpc>
                          <a:spcPct val="100000"/>
                        </a:lnSpc>
                        <a:buFont typeface="Wingdings" panose="05000000000000000000" pitchFamily="2" charset="2"/>
                        <a:buChar char="à"/>
                      </a:pPr>
                      <a:endParaRPr lang="en-US" sz="120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en-US" altLang="zh-TW" sz="1200" i="1" dirty="0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Short </a:t>
                      </a:r>
                      <a:r>
                        <a:rPr kumimoji="1" lang="en-US" altLang="zh-TW" sz="1200" i="1" dirty="0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term: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en-US" altLang="zh-TW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Factory </a:t>
                      </a:r>
                      <a:r>
                        <a:rPr kumimoji="1" lang="en-US" altLang="zh-TW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will re- download customer FW 19.532.16 to solve this case</a:t>
                      </a:r>
                      <a:r>
                        <a:rPr kumimoji="1" lang="en-US" altLang="zh-TW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kumimoji="1" lang="en-US" altLang="zh-TW" sz="12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en-US" altLang="zh-TW" sz="1200" i="1" dirty="0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Long term: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kumimoji="1" lang="en-US" altLang="zh-TW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Continue </a:t>
                      </a:r>
                      <a:r>
                        <a:rPr kumimoji="1" lang="en-US" altLang="zh-TW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 work with RD to find a method to fix this issue</a:t>
                      </a:r>
                      <a:endParaRPr lang="en-US" sz="12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Monitor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0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4</a:t>
            </a: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No screen after booting animation</a:t>
            </a:r>
            <a:endParaRPr lang="en-US" sz="2000" b="1" dirty="0">
              <a:solidFill>
                <a:schemeClr val="tx1"/>
              </a:solidFill>
              <a:latin typeface="Arial" panose="020B0604020202020204" pitchFamily="34" charset="0"/>
              <a:ea typeface="標楷體" pitchFamily="65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2043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7274241"/>
              </p:ext>
            </p:extLst>
          </p:nvPr>
        </p:nvGraphicFramePr>
        <p:xfrm>
          <a:off x="72736" y="517891"/>
          <a:ext cx="8927308" cy="4262577"/>
        </p:xfrm>
        <a:graphic>
          <a:graphicData uri="http://schemas.openxmlformats.org/drawingml/2006/table">
            <a:tbl>
              <a:tblPr/>
              <a:tblGrid>
                <a:gridCol w="15692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984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891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04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33949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8628">
                <a:tc>
                  <a:txBody>
                    <a:bodyPr/>
                    <a:lstStyle/>
                    <a:p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 : Dented on the side of the top case</a:t>
                      </a:r>
                    </a:p>
                    <a:p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</a:t>
                      </a:r>
                      <a:r>
                        <a:rPr lang="en-US" sz="1200" b="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: 1/200</a:t>
                      </a:r>
                      <a:r>
                        <a:rPr lang="en-US" sz="12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pcs</a:t>
                      </a:r>
                      <a:endParaRPr lang="en-US" sz="12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rate: 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0.5%</a:t>
                      </a: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68275" indent="-168275">
                        <a:buAutoNum type="arabicPeriod"/>
                      </a:pPr>
                      <a:r>
                        <a:rPr lang="en-US" altLang="zh-CN" sz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May-2022, online had defect Top housing had damage when OP open housing carton check visual before assembly. We had inform to </a:t>
                      </a:r>
                      <a:r>
                        <a:rPr lang="en-US" altLang="zh-CN" sz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Inkel</a:t>
                      </a:r>
                      <a:r>
                        <a:rPr lang="en-US" altLang="zh-CN" sz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vendor notice this issue and request </a:t>
                      </a:r>
                      <a:r>
                        <a:rPr lang="en-US" altLang="zh-CN" sz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Inkel</a:t>
                      </a:r>
                      <a:r>
                        <a:rPr lang="en-US" altLang="zh-CN" sz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sorting before ship to </a:t>
                      </a:r>
                      <a:r>
                        <a:rPr lang="en-US" altLang="zh-CN" sz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Fii</a:t>
                      </a:r>
                      <a:r>
                        <a:rPr lang="en-US" altLang="zh-CN" sz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168275" indent="-168275">
                        <a:buAutoNum type="arabicPeriod"/>
                      </a:pPr>
                      <a:r>
                        <a:rPr lang="en-US" altLang="zh-CN" sz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 </a:t>
                      </a:r>
                      <a:r>
                        <a:rPr lang="en-US" altLang="zh-CN" sz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production line, OP no check careful housing TOP case had </a:t>
                      </a:r>
                      <a:r>
                        <a:rPr lang="en-US" altLang="zh-CN" sz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damage.</a:t>
                      </a:r>
                    </a:p>
                    <a:p>
                      <a:pPr marL="168275" indent="-168275">
                        <a:buAutoNum type="arabicPeriod"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Visual 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Inspection station: OP -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V1001210 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Nguyen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Thi</a:t>
                      </a:r>
                      <a:r>
                        <a:rPr lang="en-US" sz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Hong -</a:t>
                      </a:r>
                      <a:r>
                        <a:rPr lang="en-US" altLang="zh-CN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Line 9.</a:t>
                      </a:r>
                      <a:endParaRPr lang="en-US" sz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</a:t>
                      </a:r>
                      <a:r>
                        <a:rPr lang="en-US" altLang="zh-CN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Re-training OP</a:t>
                      </a:r>
                      <a:r>
                        <a:rPr lang="en-US" altLang="zh-CN" sz="12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check housing incoming and </a:t>
                      </a:r>
                      <a:r>
                        <a:rPr lang="en-US" altLang="zh-CN" sz="12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assembly,  </a:t>
                      </a:r>
                      <a:r>
                        <a:rPr lang="en-US" altLang="zh-CN" sz="12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 . 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Status : Done</a:t>
                      </a:r>
                      <a:endParaRPr lang="en-US" altLang="zh-CN" sz="12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2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2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2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2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2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Update NG picture to SOP and Hang</a:t>
                      </a:r>
                      <a:r>
                        <a:rPr lang="en-US" sz="12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quality </a:t>
                      </a:r>
                      <a:r>
                        <a:rPr lang="en-US" sz="12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alarm </a:t>
                      </a:r>
                      <a:r>
                        <a:rPr lang="en-US" sz="12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on this station for OP notice it. 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Status: 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Done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2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2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2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2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2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Before</a:t>
                      </a:r>
                      <a:r>
                        <a:rPr lang="en-US" sz="12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run line , line leader training OP, notice quality online issue, IPQC defect issue, OBA issue,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2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read SOP and quality alarm. 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Status: 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Done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Closed</a:t>
                      </a:r>
                      <a:endParaRPr kumimoji="0" lang="en-US" altLang="zh-TW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5" y="97068"/>
            <a:ext cx="4737803" cy="343310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chemeClr val="tx1"/>
                </a:solidFill>
                <a:latin typeface="Calibri" pitchFamily="34" charset="0"/>
                <a:ea typeface="標楷體" pitchFamily="65" charset="-120"/>
              </a:rPr>
              <a:t>5</a:t>
            </a:r>
            <a:r>
              <a:rPr lang="en-US" sz="2000" b="1" dirty="0" smtClean="0">
                <a:solidFill>
                  <a:schemeClr val="tx1"/>
                </a:solidFill>
                <a:latin typeface="Calibri" pitchFamily="34" charset="0"/>
                <a:ea typeface="標楷體" pitchFamily="65" charset="-120"/>
              </a:rPr>
              <a:t>. </a:t>
            </a:r>
            <a:r>
              <a:rPr lang="en-US" altLang="zh-TW" sz="2000" b="1" dirty="0">
                <a:solidFill>
                  <a:schemeClr val="tx1"/>
                </a:solidFill>
                <a:latin typeface="Calibri" pitchFamily="34" charset="0"/>
                <a:ea typeface="標楷體" pitchFamily="65" charset="-120"/>
              </a:rPr>
              <a:t>Cosmetic damage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177748" y="2458788"/>
            <a:ext cx="1325751" cy="1002422"/>
            <a:chOff x="133537" y="2015580"/>
            <a:chExt cx="1325751" cy="1002422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537" y="2015580"/>
              <a:ext cx="1325751" cy="1002422"/>
            </a:xfrm>
            <a:prstGeom prst="rect">
              <a:avLst/>
            </a:prstGeom>
          </p:spPr>
        </p:pic>
        <p:sp>
          <p:nvSpPr>
            <p:cNvPr id="14" name="Oval 13"/>
            <p:cNvSpPr/>
            <p:nvPr/>
          </p:nvSpPr>
          <p:spPr>
            <a:xfrm>
              <a:off x="796412" y="2389240"/>
              <a:ext cx="294968" cy="16478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269" y="2570433"/>
            <a:ext cx="983629" cy="64794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149585" y="3774829"/>
            <a:ext cx="655548" cy="125975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197" y="4073087"/>
            <a:ext cx="1242576" cy="65554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639" y="3218382"/>
            <a:ext cx="2181701" cy="171158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6790709" y="2413497"/>
            <a:ext cx="647949" cy="96182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25700" y="1054468"/>
            <a:ext cx="895137" cy="116414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766137" y="1056607"/>
            <a:ext cx="895140" cy="1159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674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9336523"/>
              </p:ext>
            </p:extLst>
          </p:nvPr>
        </p:nvGraphicFramePr>
        <p:xfrm>
          <a:off x="72736" y="517891"/>
          <a:ext cx="8927310" cy="4262577"/>
        </p:xfrm>
        <a:graphic>
          <a:graphicData uri="http://schemas.openxmlformats.org/drawingml/2006/table">
            <a:tbl>
              <a:tblPr/>
              <a:tblGrid>
                <a:gridCol w="15495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285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655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36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33949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8628">
                <a:tc>
                  <a:txBody>
                    <a:bodyPr/>
                    <a:lstStyle/>
                    <a:p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Symptom: 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The screw is not fully tightened</a:t>
                      </a:r>
                    </a:p>
                    <a:p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Defect </a:t>
                      </a:r>
                      <a:r>
                        <a:rPr lang="en-US" sz="12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Q’ty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: 1/200</a:t>
                      </a:r>
                      <a:r>
                        <a:rPr lang="en-US" sz="12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 </a:t>
                      </a:r>
                      <a:r>
                        <a:rPr lang="en-US" sz="12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pcs</a:t>
                      </a:r>
                      <a:endParaRPr lang="en-US" sz="1200" b="0" kern="1200" dirty="0" smtClean="0">
                        <a:solidFill>
                          <a:schemeClr val="tx1"/>
                        </a:solidFill>
                        <a:latin typeface="+mn-lt"/>
                        <a:ea typeface="標楷體" pitchFamily="65" charset="-120"/>
                        <a:cs typeface="+mn-cs"/>
                      </a:endParaRPr>
                    </a:p>
                    <a:p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Defect rate : 0.5%</a:t>
                      </a: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vi-VN" sz="1200" dirty="0" smtClean="0">
                          <a:latin typeface="+mn-lt"/>
                          <a:cs typeface="Calibri" panose="020F0502020204030204" pitchFamily="34" charset="0"/>
                        </a:rPr>
                        <a:t>1.</a:t>
                      </a:r>
                      <a:r>
                        <a:rPr lang="en-US" sz="1200" dirty="0" smtClean="0">
                          <a:latin typeface="+mn-lt"/>
                          <a:cs typeface="Calibri" panose="020F0502020204030204" pitchFamily="34" charset="0"/>
                        </a:rPr>
                        <a:t> OP assembly</a:t>
                      </a:r>
                      <a:r>
                        <a:rPr lang="en-US" sz="1200" baseline="0" dirty="0" smtClean="0">
                          <a:latin typeface="+mn-lt"/>
                          <a:cs typeface="Calibri" panose="020F0502020204030204" pitchFamily="34" charset="0"/>
                        </a:rPr>
                        <a:t> AMP main doing no follow SOP, Screw need confirm by 2 “</a:t>
                      </a:r>
                      <a:r>
                        <a:rPr lang="en-US" sz="1200" baseline="0" dirty="0" err="1" smtClean="0">
                          <a:latin typeface="+mn-lt"/>
                          <a:cs typeface="Calibri" panose="020F0502020204030204" pitchFamily="34" charset="0"/>
                        </a:rPr>
                        <a:t>cach</a:t>
                      </a:r>
                      <a:r>
                        <a:rPr lang="en-US" sz="1200" baseline="0" dirty="0" smtClean="0"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200" baseline="0" dirty="0" err="1" smtClean="0">
                          <a:latin typeface="+mn-lt"/>
                          <a:cs typeface="Calibri" panose="020F0502020204030204" pitchFamily="34" charset="0"/>
                        </a:rPr>
                        <a:t>cach</a:t>
                      </a:r>
                      <a:r>
                        <a:rPr lang="en-US" sz="1200" baseline="0" dirty="0" smtClean="0">
                          <a:latin typeface="+mn-lt"/>
                          <a:cs typeface="Calibri" panose="020F0502020204030204" pitchFamily="34" charset="0"/>
                        </a:rPr>
                        <a:t>”.</a:t>
                      </a:r>
                      <a:endParaRPr lang="en-US" sz="12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r>
                        <a:rPr lang="vi-VN" sz="1200" dirty="0" smtClean="0">
                          <a:latin typeface="+mn-lt"/>
                          <a:cs typeface="Calibri" panose="020F0502020204030204" pitchFamily="34" charset="0"/>
                        </a:rPr>
                        <a:t>2.</a:t>
                      </a:r>
                      <a:r>
                        <a:rPr lang="en-US" sz="1200" dirty="0" smtClean="0">
                          <a:latin typeface="+mn-lt"/>
                          <a:cs typeface="Calibri" panose="020F0502020204030204" pitchFamily="34" charset="0"/>
                        </a:rPr>
                        <a:t> OP no re-check by himself</a:t>
                      </a:r>
                      <a:r>
                        <a:rPr lang="en-US" sz="1200" baseline="0" dirty="0" smtClean="0">
                          <a:latin typeface="+mn-lt"/>
                          <a:cs typeface="Calibri" panose="020F0502020204030204" pitchFamily="34" charset="0"/>
                        </a:rPr>
                        <a:t> before transfer to next station.</a:t>
                      </a:r>
                      <a:endParaRPr lang="en-US" sz="12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200" dirty="0" smtClean="0">
                          <a:latin typeface="+mn-lt"/>
                          <a:cs typeface="Calibri" panose="020F0502020204030204" pitchFamily="34" charset="0"/>
                        </a:rPr>
                        <a:t>3. OP doing this station </a:t>
                      </a:r>
                      <a:r>
                        <a:rPr lang="en-US" sz="1200" baseline="0" dirty="0" smtClean="0">
                          <a:latin typeface="+mn-lt"/>
                          <a:cs typeface="Calibri" panose="020F0502020204030204" pitchFamily="34" charset="0"/>
                        </a:rPr>
                        <a:t>: V1016390 Quach Minh </a:t>
                      </a:r>
                      <a:r>
                        <a:rPr lang="en-US" sz="1200" baseline="0" dirty="0" err="1" smtClean="0">
                          <a:latin typeface="+mn-lt"/>
                          <a:cs typeface="Calibri" panose="020F0502020204030204" pitchFamily="34" charset="0"/>
                        </a:rPr>
                        <a:t>Quang</a:t>
                      </a:r>
                      <a:r>
                        <a:rPr lang="en-US" sz="1200" baseline="0" dirty="0" smtClean="0">
                          <a:latin typeface="+mn-lt"/>
                          <a:cs typeface="Calibri" panose="020F0502020204030204" pitchFamily="34" charset="0"/>
                        </a:rPr>
                        <a:t>.</a:t>
                      </a:r>
                      <a:endParaRPr lang="vi-VN" sz="1200" dirty="0" smtClean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1. 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Re-training</a:t>
                      </a:r>
                      <a:r>
                        <a:rPr lang="en-US" sz="1200" b="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OP doing follow SOP. 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Status: 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Done</a:t>
                      </a:r>
                      <a:endParaRPr lang="en-US" sz="1200" b="0" kern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2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2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2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2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2. Update</a:t>
                      </a:r>
                      <a:r>
                        <a:rPr lang="en-US" sz="12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NG picture to SOP. Quality alarm hang online for OP notice it. 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Status : Done</a:t>
                      </a:r>
                      <a:endParaRPr lang="en-US" sz="12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2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2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2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2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2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2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3. Before</a:t>
                      </a:r>
                      <a:r>
                        <a:rPr lang="en-US" sz="12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run line , line leader training OP, notice quality online issue, IPQC defect issue, OBA issue,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2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read SOP and quality alarm. </a:t>
                      </a:r>
                      <a:r>
                        <a:rPr lang="en-US" sz="1200" dirty="0" smtClean="0">
                          <a:solidFill>
                            <a:schemeClr val="tx1"/>
                          </a:solidFill>
                        </a:rPr>
                        <a:t>Status : Done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Closed</a:t>
                      </a:r>
                      <a:endParaRPr kumimoji="0" lang="en-US" altLang="zh-TW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5" y="97068"/>
            <a:ext cx="4737803" cy="343310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chemeClr val="tx1"/>
                </a:solidFill>
                <a:latin typeface="Calibri" pitchFamily="34" charset="0"/>
                <a:ea typeface="標楷體" pitchFamily="65" charset="-120"/>
              </a:rPr>
              <a:t>6</a:t>
            </a:r>
            <a:r>
              <a:rPr lang="en-US" sz="2000" b="1" dirty="0" smtClean="0">
                <a:solidFill>
                  <a:schemeClr val="tx1"/>
                </a:solidFill>
                <a:latin typeface="Calibri" pitchFamily="34" charset="0"/>
                <a:ea typeface="標楷體" pitchFamily="65" charset="-120"/>
              </a:rPr>
              <a:t>. </a:t>
            </a:r>
            <a:r>
              <a:rPr lang="en-US" altLang="zh-TW" sz="2000" b="1" dirty="0">
                <a:solidFill>
                  <a:schemeClr val="tx1"/>
                </a:solidFill>
                <a:latin typeface="Calibri" pitchFamily="34" charset="0"/>
                <a:ea typeface="標楷體" pitchFamily="65" charset="-120"/>
              </a:rPr>
              <a:t>Screw assembly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76" y="2121023"/>
            <a:ext cx="1403874" cy="86599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2068224" y="1988720"/>
            <a:ext cx="1496555" cy="2098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49395" y="3762413"/>
            <a:ext cx="826735" cy="100402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276" y="3845397"/>
            <a:ext cx="1022485" cy="826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5576" y="2130239"/>
            <a:ext cx="1202525" cy="89117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4862" y="1059419"/>
            <a:ext cx="1388228" cy="6505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60267" y="2130239"/>
            <a:ext cx="1365301" cy="891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04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105785"/>
              </p:ext>
            </p:extLst>
          </p:nvPr>
        </p:nvGraphicFramePr>
        <p:xfrm>
          <a:off x="13741" y="617804"/>
          <a:ext cx="8972940" cy="4525696"/>
        </p:xfrm>
        <a:graphic>
          <a:graphicData uri="http://schemas.openxmlformats.org/drawingml/2006/table">
            <a:tbl>
              <a:tblPr/>
              <a:tblGrid>
                <a:gridCol w="16184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235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3190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21670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77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26251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FA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9445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 : Power button tact feeling is NG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PCBA 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check : one tact switch feels NG in PCBA level.</a:t>
                      </a: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Check 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FATP data SN   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normally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.</a:t>
                      </a:r>
                      <a:endParaRPr lang="en-US" sz="12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2. 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Check Visual inspection and X-Ray all is normal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3. 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Check by 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Mustimeter display connection is OK</a:t>
                      </a:r>
                      <a:r>
                        <a:rPr 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4. 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Reassemble Button main and retest button function 5 times FT1 station  Button function Pass normally.   </a:t>
                      </a:r>
                      <a:r>
                        <a:rPr lang="en-US" alt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5. </a:t>
                      </a:r>
                      <a:r>
                        <a:rPr 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Retest Power Button Function by pressing button 10 times ( Display shows on/off) </a:t>
                      </a:r>
                    </a:p>
                    <a:p>
                      <a:pPr marL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 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Retest NG sample on FATP ( Focus on FT1 station to check button function)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 Pass normally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.</a:t>
                      </a:r>
                      <a:endParaRPr lang="en-US" sz="120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en-US" alt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FII judged</a:t>
                      </a:r>
                      <a:r>
                        <a:rPr lang="en-US" altLang="en-US" sz="12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it’s </a:t>
                      </a:r>
                      <a:r>
                        <a:rPr lang="en-US" altLang="en-US" sz="12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NTF issue.</a:t>
                      </a:r>
                      <a:endParaRPr lang="en-US" altLang="en-US" sz="12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FII 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factory will keep monitoring this </a:t>
                      </a:r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issue.</a:t>
                      </a:r>
                      <a:endParaRPr lang="en-US" sz="12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Monitor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1" name="Rectangle 20"/>
          <p:cNvSpPr/>
          <p:nvPr/>
        </p:nvSpPr>
        <p:spPr bwMode="auto">
          <a:xfrm>
            <a:off x="72735" y="97067"/>
            <a:ext cx="3759431" cy="326881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chemeClr val="tx1"/>
                </a:solidFill>
                <a:latin typeface="Calibri" pitchFamily="34" charset="0"/>
                <a:ea typeface="標楷體" pitchFamily="65" charset="-120"/>
              </a:rPr>
              <a:t>7</a:t>
            </a:r>
            <a:r>
              <a:rPr lang="en-US" sz="2000" b="1" dirty="0" smtClean="0">
                <a:solidFill>
                  <a:schemeClr val="tx1"/>
                </a:solidFill>
                <a:latin typeface="Calibri" pitchFamily="34" charset="0"/>
                <a:ea typeface="標楷體" pitchFamily="65" charset="-120"/>
              </a:rPr>
              <a:t>. </a:t>
            </a:r>
            <a:r>
              <a:rPr lang="en-US" altLang="zh-TW" sz="2000" b="1" dirty="0">
                <a:solidFill>
                  <a:schemeClr val="tx1"/>
                </a:solidFill>
                <a:latin typeface="Calibri" pitchFamily="34" charset="0"/>
                <a:ea typeface="標楷體" pitchFamily="65" charset="-120"/>
              </a:rPr>
              <a:t>Tact feeling is not good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0925022"/>
              </p:ext>
            </p:extLst>
          </p:nvPr>
        </p:nvGraphicFramePr>
        <p:xfrm>
          <a:off x="392647" y="3182379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2" name="Acrobat Document" showAsIcon="1" r:id="rId4" imgW="914400" imgH="771480" progId="AcroExch.Document.DC">
                  <p:embed/>
                </p:oleObj>
              </mc:Choice>
              <mc:Fallback>
                <p:oleObj name="Acrobat Document" showAsIcon="1" r:id="rId4" imgW="914400" imgH="7714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92647" y="3182379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59912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17796</TotalTime>
  <Words>1218</Words>
  <Application>Microsoft Office PowerPoint</Application>
  <PresentationFormat>On-screen Show (16:9)</PresentationFormat>
  <Paragraphs>185</Paragraphs>
  <Slides>9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20" baseType="lpstr">
      <vt:lpstr>標楷體</vt:lpstr>
      <vt:lpstr>新細明體</vt:lpstr>
      <vt:lpstr>SimSun</vt:lpstr>
      <vt:lpstr>SimSun</vt:lpstr>
      <vt:lpstr>Arial</vt:lpstr>
      <vt:lpstr>Calibri</vt:lpstr>
      <vt:lpstr>Times New Roman</vt:lpstr>
      <vt:lpstr>Wingdings</vt:lpstr>
      <vt:lpstr>2_Office 佈景主題</vt:lpstr>
      <vt:lpstr>Adobe Acrobat Document</vt:lpstr>
      <vt:lpstr>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涂海波</cp:lastModifiedBy>
  <cp:revision>1936</cp:revision>
  <dcterms:created xsi:type="dcterms:W3CDTF">2018-11-16T05:26:15Z</dcterms:created>
  <dcterms:modified xsi:type="dcterms:W3CDTF">2022-08-04T09:54:57Z</dcterms:modified>
</cp:coreProperties>
</file>